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2C39A"/>
          </a:solidFill>
          <a:ln/>
        </p:spPr>
      </p:sp>
      <p:sp>
        <p:nvSpPr>
          <p:cNvPr id="3" name="Shape 1"/>
          <p:cNvSpPr/>
          <p:nvPr/>
        </p:nvSpPr>
        <p:spPr>
          <a:xfrm>
            <a:off x="6858000" y="-914400"/>
            <a:ext cx="3657600" cy="3657600"/>
          </a:xfrm>
          <a:prstGeom prst="ellipse">
            <a:avLst/>
          </a:prstGeom>
          <a:solidFill>
            <a:srgbClr val="028090">
              <a:alpha val="80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7498080" y="3200400"/>
            <a:ext cx="2286000" cy="2286000"/>
          </a:xfrm>
          <a:prstGeom prst="ellipse">
            <a:avLst/>
          </a:prstGeom>
          <a:solidFill>
            <a:srgbClr val="00A896">
              <a:alpha val="70000"/>
            </a:srgbClr>
          </a:solidFill>
          <a:ln/>
        </p:spPr>
      </p:sp>
      <p:sp>
        <p:nvSpPr>
          <p:cNvPr id="5" name="Text 3"/>
          <p:cNvSpPr/>
          <p:nvPr/>
        </p:nvSpPr>
        <p:spPr>
          <a:xfrm>
            <a:off x="731520" y="914400"/>
            <a:ext cx="73152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Claude CoWork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731520" y="1828800"/>
            <a:ext cx="7315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02C39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パソコン・iPhoneとの連携方法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731520" y="292608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B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Q&amp;Aで学ぶ、デバイス連携ガイド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731520" y="411480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B7B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2026年4月3日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028090"/>
          </a:solidFill>
          <a:ln/>
        </p:spPr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0F7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137160"/>
            <a:ext cx="7315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本日のQ&amp;A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914400" y="1371600"/>
            <a:ext cx="548640" cy="548640"/>
          </a:xfrm>
          <a:prstGeom prst="ellipse">
            <a:avLst/>
          </a:prstGeom>
          <a:solidFill>
            <a:srgbClr val="028090"/>
          </a:solidFill>
          <a:ln/>
        </p:spPr>
      </p:sp>
      <p:sp>
        <p:nvSpPr>
          <p:cNvPr id="5" name="Text 3"/>
          <p:cNvSpPr/>
          <p:nvPr/>
        </p:nvSpPr>
        <p:spPr>
          <a:xfrm>
            <a:off x="914400" y="137160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Q1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737360" y="137160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iPhoneアプリのインストールと使い方</a:t>
            </a:r>
            <a:endParaRPr lang="en-US" sz="2000" dirty="0"/>
          </a:p>
        </p:txBody>
      </p:sp>
      <p:sp>
        <p:nvSpPr>
          <p:cNvPr id="7" name="Shape 5"/>
          <p:cNvSpPr/>
          <p:nvPr/>
        </p:nvSpPr>
        <p:spPr>
          <a:xfrm>
            <a:off x="914400" y="2057400"/>
            <a:ext cx="7315200" cy="0"/>
          </a:xfrm>
          <a:prstGeom prst="line">
            <a:avLst/>
          </a:prstGeom>
          <a:noFill/>
          <a:ln w="6350">
            <a:solidFill>
              <a:srgbClr val="00A896"/>
            </a:solidFill>
            <a:prstDash val="dash"/>
          </a:ln>
        </p:spPr>
      </p:sp>
      <p:sp>
        <p:nvSpPr>
          <p:cNvPr id="8" name="Shape 6"/>
          <p:cNvSpPr/>
          <p:nvPr/>
        </p:nvSpPr>
        <p:spPr>
          <a:xfrm>
            <a:off x="914400" y="2240280"/>
            <a:ext cx="548640" cy="548640"/>
          </a:xfrm>
          <a:prstGeom prst="ellipse">
            <a:avLst/>
          </a:prstGeom>
          <a:solidFill>
            <a:srgbClr val="028090"/>
          </a:solidFill>
          <a:ln/>
        </p:spPr>
      </p:sp>
      <p:sp>
        <p:nvSpPr>
          <p:cNvPr id="9" name="Text 7"/>
          <p:cNvSpPr/>
          <p:nvPr/>
        </p:nvSpPr>
        <p:spPr>
          <a:xfrm>
            <a:off x="914400" y="224028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Q2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1737360" y="224028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ChatGPTとの違いは？</a:t>
            </a:r>
            <a:endParaRPr lang="en-US" sz="2000" dirty="0"/>
          </a:p>
        </p:txBody>
      </p:sp>
      <p:sp>
        <p:nvSpPr>
          <p:cNvPr id="11" name="Shape 9"/>
          <p:cNvSpPr/>
          <p:nvPr/>
        </p:nvSpPr>
        <p:spPr>
          <a:xfrm>
            <a:off x="914400" y="2926080"/>
            <a:ext cx="7315200" cy="0"/>
          </a:xfrm>
          <a:prstGeom prst="line">
            <a:avLst/>
          </a:prstGeom>
          <a:noFill/>
          <a:ln w="6350">
            <a:solidFill>
              <a:srgbClr val="00A896"/>
            </a:solidFill>
            <a:prstDash val="dash"/>
          </a:ln>
        </p:spPr>
      </p:sp>
      <p:sp>
        <p:nvSpPr>
          <p:cNvPr id="12" name="Shape 10"/>
          <p:cNvSpPr/>
          <p:nvPr/>
        </p:nvSpPr>
        <p:spPr>
          <a:xfrm>
            <a:off x="914400" y="3108960"/>
            <a:ext cx="548640" cy="548640"/>
          </a:xfrm>
          <a:prstGeom prst="ellipse">
            <a:avLst/>
          </a:prstGeom>
          <a:solidFill>
            <a:srgbClr val="028090"/>
          </a:solidFill>
          <a:ln/>
        </p:spPr>
      </p:sp>
      <p:sp>
        <p:nvSpPr>
          <p:cNvPr id="13" name="Text 11"/>
          <p:cNvSpPr/>
          <p:nvPr/>
        </p:nvSpPr>
        <p:spPr>
          <a:xfrm>
            <a:off x="914400" y="310896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Q3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1737360" y="310896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自宅ノートPCとの連携方法</a:t>
            </a:r>
            <a:endParaRPr lang="en-US" sz="2000" dirty="0"/>
          </a:p>
        </p:txBody>
      </p:sp>
      <p:sp>
        <p:nvSpPr>
          <p:cNvPr id="15" name="Shape 13"/>
          <p:cNvSpPr/>
          <p:nvPr/>
        </p:nvSpPr>
        <p:spPr>
          <a:xfrm>
            <a:off x="914400" y="3794760"/>
            <a:ext cx="7315200" cy="0"/>
          </a:xfrm>
          <a:prstGeom prst="line">
            <a:avLst/>
          </a:prstGeom>
          <a:noFill/>
          <a:ln w="6350">
            <a:solidFill>
              <a:srgbClr val="00A896"/>
            </a:solidFill>
            <a:prstDash val="dash"/>
          </a:ln>
        </p:spPr>
      </p:sp>
      <p:sp>
        <p:nvSpPr>
          <p:cNvPr id="16" name="Shape 14"/>
          <p:cNvSpPr/>
          <p:nvPr/>
        </p:nvSpPr>
        <p:spPr>
          <a:xfrm>
            <a:off x="914400" y="3977640"/>
            <a:ext cx="548640" cy="548640"/>
          </a:xfrm>
          <a:prstGeom prst="ellipse">
            <a:avLst/>
          </a:prstGeom>
          <a:solidFill>
            <a:srgbClr val="028090"/>
          </a:solidFill>
          <a:ln/>
        </p:spPr>
      </p:sp>
      <p:sp>
        <p:nvSpPr>
          <p:cNvPr id="17" name="Text 15"/>
          <p:cNvSpPr/>
          <p:nvPr/>
        </p:nvSpPr>
        <p:spPr>
          <a:xfrm>
            <a:off x="914400" y="397764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Q4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1737360" y="397764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料金プランとCoworkの関係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0F7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2C39A"/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320040"/>
            <a:ext cx="822960" cy="502920"/>
          </a:xfrm>
          <a:prstGeom prst="rect">
            <a:avLst/>
          </a:prstGeom>
          <a:solidFill>
            <a:srgbClr val="028090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457200" y="320040"/>
            <a:ext cx="822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Q1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1463040" y="228600"/>
            <a:ext cx="7223760" cy="685800"/>
          </a:xfrm>
          <a:prstGeom prst="rect">
            <a:avLst/>
          </a:prstGeom>
          <a:solidFill>
            <a:srgbClr val="E3F6F5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1645920" y="228600"/>
            <a:ext cx="68580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01616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iPhoneでClaude CoWorkと連携するにはどうすればいい？</a:t>
            </a:r>
            <a:endParaRPr lang="en-US" sz="1700" dirty="0"/>
          </a:p>
        </p:txBody>
      </p:sp>
      <p:sp>
        <p:nvSpPr>
          <p:cNvPr id="7" name="Shape 5"/>
          <p:cNvSpPr/>
          <p:nvPr/>
        </p:nvSpPr>
        <p:spPr>
          <a:xfrm>
            <a:off x="457200" y="1188720"/>
            <a:ext cx="8229600" cy="27432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457200" y="1188720"/>
            <a:ext cx="64008" cy="2743200"/>
          </a:xfrm>
          <a:prstGeom prst="rect">
            <a:avLst/>
          </a:prstGeom>
          <a:solidFill>
            <a:srgbClr val="00A896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132588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0A89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</a:t>
            </a:r>
            <a:endParaRPr lang="en-US" sz="2400" dirty="0"/>
          </a:p>
        </p:txBody>
      </p:sp>
      <p:sp>
        <p:nvSpPr>
          <p:cNvPr id="10" name="Text 8"/>
          <p:cNvSpPr/>
          <p:nvPr/>
        </p:nvSpPr>
        <p:spPr>
          <a:xfrm>
            <a:off x="1188720" y="1280160"/>
            <a:ext cx="7223760" cy="2468880"/>
          </a:xfrm>
          <a:prstGeom prst="rect">
            <a:avLst/>
          </a:prstGeom>
          <a:noFill/>
          <a:ln/>
        </p:spPr>
        <p:txBody>
          <a:bodyPr wrap="square" lIns="63500" tIns="63500" rIns="63500" bIns="63500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 Storeで「Claude by Anthropic」を検索してインストール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職場と同じアカウントでログインすればすぐ使える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基本はパソコンと同じ対話型AI。質問・文章作成・翻訳などが可能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iOSのカレンダー・リマインダーなどシステムアプリとも連携可能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キーボードのマイクボタンで音声入力も使える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457200" y="4114800"/>
            <a:ext cx="8229600" cy="685800"/>
          </a:xfrm>
          <a:prstGeom prst="rect">
            <a:avLst/>
          </a:prstGeom>
          <a:solidFill>
            <a:srgbClr val="E8F4F3"/>
          </a:solidFill>
          <a:ln/>
        </p:spPr>
      </p:sp>
      <p:sp>
        <p:nvSpPr>
          <p:cNvPr id="12" name="Shape 10"/>
          <p:cNvSpPr/>
          <p:nvPr/>
        </p:nvSpPr>
        <p:spPr>
          <a:xfrm>
            <a:off x="457200" y="4114800"/>
            <a:ext cx="64008" cy="685800"/>
          </a:xfrm>
          <a:prstGeom prst="rect">
            <a:avLst/>
          </a:prstGeom>
          <a:solidFill>
            <a:srgbClr val="02C39A"/>
          </a:solidFill>
          <a:ln/>
        </p:spPr>
      </p:sp>
      <p:sp>
        <p:nvSpPr>
          <p:cNvPr id="13" name="Text 11"/>
          <p:cNvSpPr/>
          <p:nvPr/>
        </p:nvSpPr>
        <p:spPr>
          <a:xfrm>
            <a:off x="731520" y="4114800"/>
            <a:ext cx="77724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28090"/>
                </a:solidFill>
              </a:rPr>
              <a:t>POINT  </a:t>
            </a:r>
            <a:pPr indent="0" marL="0">
              <a:buNone/>
            </a:pPr>
            <a:r>
              <a:rPr lang="en-US" sz="1200" dirty="0">
                <a:solidFill>
                  <a:srgbClr val="2D3436"/>
                </a:solidFill>
              </a:rPr>
              <a:t>iPhoneアプリは「会話」がメイン。ファイル操作はPC側のCoworkで行います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028090"/>
          </a:solidFill>
          <a:ln/>
        </p:spPr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0F7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2C39A"/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320040"/>
            <a:ext cx="822960" cy="502920"/>
          </a:xfrm>
          <a:prstGeom prst="rect">
            <a:avLst/>
          </a:prstGeom>
          <a:solidFill>
            <a:srgbClr val="028090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457200" y="320040"/>
            <a:ext cx="822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Q2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1463040" y="228600"/>
            <a:ext cx="7223760" cy="685800"/>
          </a:xfrm>
          <a:prstGeom prst="rect">
            <a:avLst/>
          </a:prstGeom>
          <a:solidFill>
            <a:srgbClr val="E3F6F5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1645920" y="228600"/>
            <a:ext cx="68580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01616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ChatGPTなどの対話型AIと同じと考えていいの？</a:t>
            </a:r>
            <a:endParaRPr lang="en-US" sz="1700" dirty="0"/>
          </a:p>
        </p:txBody>
      </p:sp>
      <p:sp>
        <p:nvSpPr>
          <p:cNvPr id="7" name="Shape 5"/>
          <p:cNvSpPr/>
          <p:nvPr/>
        </p:nvSpPr>
        <p:spPr>
          <a:xfrm>
            <a:off x="457200" y="1188720"/>
            <a:ext cx="8229600" cy="27432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457200" y="1188720"/>
            <a:ext cx="64008" cy="2743200"/>
          </a:xfrm>
          <a:prstGeom prst="rect">
            <a:avLst/>
          </a:prstGeom>
          <a:solidFill>
            <a:srgbClr val="00A896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132588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0A89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</a:t>
            </a:r>
            <a:endParaRPr lang="en-US" sz="2400" dirty="0"/>
          </a:p>
        </p:txBody>
      </p:sp>
      <p:sp>
        <p:nvSpPr>
          <p:cNvPr id="10" name="Text 8"/>
          <p:cNvSpPr/>
          <p:nvPr/>
        </p:nvSpPr>
        <p:spPr>
          <a:xfrm>
            <a:off x="1188720" y="1280160"/>
            <a:ext cx="7223760" cy="2468880"/>
          </a:xfrm>
          <a:prstGeom prst="rect">
            <a:avLst/>
          </a:prstGeom>
          <a:noFill/>
          <a:ln/>
        </p:spPr>
        <p:txBody>
          <a:bodyPr wrap="square" lIns="63500" tIns="63500" rIns="63500" bIns="63500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基本的な使い方は同じ！入力欄に質問や依頼を打ち込んでAIが返答する形式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ClaudeはAnthropic社が開発した別のAI（ChatGPTはOpenAI社）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得意分野や回答スタイルに違いはあるが、対話型AIとしての使い方は共通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Coworkモードはファイル操作や作業自動化ができるClaude独自の機能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457200" y="4114800"/>
            <a:ext cx="8229600" cy="685800"/>
          </a:xfrm>
          <a:prstGeom prst="rect">
            <a:avLst/>
          </a:prstGeom>
          <a:solidFill>
            <a:srgbClr val="E8F4F3"/>
          </a:solidFill>
          <a:ln/>
        </p:spPr>
      </p:sp>
      <p:sp>
        <p:nvSpPr>
          <p:cNvPr id="12" name="Shape 10"/>
          <p:cNvSpPr/>
          <p:nvPr/>
        </p:nvSpPr>
        <p:spPr>
          <a:xfrm>
            <a:off x="457200" y="4114800"/>
            <a:ext cx="64008" cy="685800"/>
          </a:xfrm>
          <a:prstGeom prst="rect">
            <a:avLst/>
          </a:prstGeom>
          <a:solidFill>
            <a:srgbClr val="02C39A"/>
          </a:solidFill>
          <a:ln/>
        </p:spPr>
      </p:sp>
      <p:sp>
        <p:nvSpPr>
          <p:cNvPr id="13" name="Text 11"/>
          <p:cNvSpPr/>
          <p:nvPr/>
        </p:nvSpPr>
        <p:spPr>
          <a:xfrm>
            <a:off x="731520" y="4114800"/>
            <a:ext cx="77724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28090"/>
                </a:solidFill>
              </a:rPr>
              <a:t>POINT  </a:t>
            </a:r>
            <a:pPr indent="0" marL="0">
              <a:buNone/>
            </a:pPr>
            <a:r>
              <a:rPr lang="en-US" sz="1200" dirty="0">
                <a:solidFill>
                  <a:srgbClr val="2D3436"/>
                </a:solidFill>
              </a:rPr>
              <a:t>iPhone版は対話がメイン、PC版のCoworkは「作業」もできる特別モード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028090"/>
          </a:solidFill>
          <a:ln/>
        </p:spPr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0F7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2C39A"/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320040"/>
            <a:ext cx="822960" cy="502920"/>
          </a:xfrm>
          <a:prstGeom prst="rect">
            <a:avLst/>
          </a:prstGeom>
          <a:solidFill>
            <a:srgbClr val="028090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457200" y="320040"/>
            <a:ext cx="822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Q3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1463040" y="228600"/>
            <a:ext cx="7223760" cy="685800"/>
          </a:xfrm>
          <a:prstGeom prst="rect">
            <a:avLst/>
          </a:prstGeom>
          <a:solidFill>
            <a:srgbClr val="E3F6F5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1645920" y="228600"/>
            <a:ext cx="68580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01616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自宅ノートPC（FMV）でもCoworkを使うには？</a:t>
            </a:r>
            <a:endParaRPr lang="en-US" sz="1700" dirty="0"/>
          </a:p>
        </p:txBody>
      </p:sp>
      <p:sp>
        <p:nvSpPr>
          <p:cNvPr id="7" name="Shape 5"/>
          <p:cNvSpPr/>
          <p:nvPr/>
        </p:nvSpPr>
        <p:spPr>
          <a:xfrm>
            <a:off x="640080" y="1188720"/>
            <a:ext cx="2560320" cy="2011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640080" y="1188720"/>
            <a:ext cx="2560320" cy="54864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9" name="Text 7"/>
          <p:cNvSpPr/>
          <p:nvPr/>
        </p:nvSpPr>
        <p:spPr>
          <a:xfrm>
            <a:off x="640080" y="1371600"/>
            <a:ext cx="2560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A1A2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職場PC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640080" y="178308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B7B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墨田区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822960" y="2148840"/>
            <a:ext cx="21945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Max 20x契約済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Cowork使用中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3474720" y="1188720"/>
            <a:ext cx="2560320" cy="2011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474720" y="1188720"/>
            <a:ext cx="2560320" cy="54864"/>
          </a:xfrm>
          <a:prstGeom prst="rect">
            <a:avLst/>
          </a:prstGeom>
          <a:solidFill>
            <a:srgbClr val="00A896"/>
          </a:solidFill>
          <a:ln/>
        </p:spPr>
      </p:sp>
      <p:sp>
        <p:nvSpPr>
          <p:cNvPr id="14" name="Text 12"/>
          <p:cNvSpPr/>
          <p:nvPr/>
        </p:nvSpPr>
        <p:spPr>
          <a:xfrm>
            <a:off x="3474720" y="1371600"/>
            <a:ext cx="2560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A1A2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iPhone 17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3474720" y="178308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B7B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持ち歩き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3657600" y="2148840"/>
            <a:ext cx="21945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Claudeアプリ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インストール済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6309360" y="1188720"/>
            <a:ext cx="2560320" cy="2011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6309360" y="1188720"/>
            <a:ext cx="2560320" cy="54864"/>
          </a:xfrm>
          <a:prstGeom prst="rect">
            <a:avLst/>
          </a:prstGeom>
          <a:solidFill>
            <a:srgbClr val="02C39A"/>
          </a:solidFill>
          <a:ln/>
        </p:spPr>
      </p:sp>
      <p:sp>
        <p:nvSpPr>
          <p:cNvPr id="19" name="Text 17"/>
          <p:cNvSpPr/>
          <p:nvPr/>
        </p:nvSpPr>
        <p:spPr>
          <a:xfrm>
            <a:off x="6309360" y="1371600"/>
            <a:ext cx="2560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A1A2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自宅FMV</a:t>
            </a:r>
            <a:endParaRPr lang="en-US" sz="1800" dirty="0"/>
          </a:p>
        </p:txBody>
      </p:sp>
      <p:sp>
        <p:nvSpPr>
          <p:cNvPr id="20" name="Text 18"/>
          <p:cNvSpPr/>
          <p:nvPr/>
        </p:nvSpPr>
        <p:spPr>
          <a:xfrm>
            <a:off x="6309360" y="178308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B7B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松戸市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6492240" y="2148840"/>
            <a:ext cx="21945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Desktopアプリを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インストール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457200" y="3474720"/>
            <a:ext cx="8229600" cy="13716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457200" y="3474720"/>
            <a:ext cx="64008" cy="1371600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24" name="Text 22"/>
          <p:cNvSpPr/>
          <p:nvPr/>
        </p:nvSpPr>
        <p:spPr>
          <a:xfrm>
            <a:off x="777240" y="352044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2809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自宅FMVの設定手順</a:t>
            </a:r>
            <a:endParaRPr lang="en-US" sz="1500" dirty="0"/>
          </a:p>
        </p:txBody>
      </p:sp>
      <p:sp>
        <p:nvSpPr>
          <p:cNvPr id="25" name="Text 23"/>
          <p:cNvSpPr/>
          <p:nvPr/>
        </p:nvSpPr>
        <p:spPr>
          <a:xfrm>
            <a:off x="777240" y="3840480"/>
            <a:ext cx="73152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3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ブラウザで claude.ai/download にアクセス</a:t>
            </a:r>
            <a:endParaRPr lang="en-US" sz="13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3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Windows版 Claude Desktop をダウンロード・インストール</a:t>
            </a:r>
            <a:endParaRPr lang="en-US" sz="13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3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職場と同じアカウントでログイン → Coworkが使える！</a:t>
            </a:r>
            <a:endParaRPr lang="en-US" sz="1300" dirty="0"/>
          </a:p>
        </p:txBody>
      </p:sp>
      <p:sp>
        <p:nvSpPr>
          <p:cNvPr id="26" name="Shape 24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028090"/>
          </a:solidFill>
          <a:ln/>
        </p:spPr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0F7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2C39A"/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320040"/>
            <a:ext cx="822960" cy="502920"/>
          </a:xfrm>
          <a:prstGeom prst="rect">
            <a:avLst/>
          </a:prstGeom>
          <a:solidFill>
            <a:srgbClr val="028090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457200" y="320040"/>
            <a:ext cx="822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Q4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1463040" y="228600"/>
            <a:ext cx="7223760" cy="685800"/>
          </a:xfrm>
          <a:prstGeom prst="rect">
            <a:avLst/>
          </a:prstGeom>
          <a:solidFill>
            <a:srgbClr val="E3F6F5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1645920" y="228600"/>
            <a:ext cx="68580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01616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Max 20x以外のプランでもCoworkは使えるの？</a:t>
            </a:r>
            <a:endParaRPr lang="en-US" sz="1700" dirty="0"/>
          </a:p>
        </p:txBody>
      </p:sp>
      <p:sp>
        <p:nvSpPr>
          <p:cNvPr id="7" name="Shape 5"/>
          <p:cNvSpPr/>
          <p:nvPr/>
        </p:nvSpPr>
        <p:spPr>
          <a:xfrm>
            <a:off x="640080" y="1188720"/>
            <a:ext cx="2560320" cy="22860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640080" y="1417320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A1A2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Pro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640080" y="1874520"/>
            <a:ext cx="2560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280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$20/月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640080" y="228600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6B7B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利用枠: 基本枠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1280160" y="2743200"/>
            <a:ext cx="1280160" cy="365760"/>
          </a:xfrm>
          <a:prstGeom prst="rect">
            <a:avLst/>
          </a:prstGeom>
          <a:solidFill>
            <a:srgbClr val="00A896"/>
          </a:solidFill>
          <a:ln/>
        </p:spPr>
      </p:sp>
      <p:sp>
        <p:nvSpPr>
          <p:cNvPr id="12" name="Text 10"/>
          <p:cNvSpPr/>
          <p:nvPr/>
        </p:nvSpPr>
        <p:spPr>
          <a:xfrm>
            <a:off x="1280160" y="2743200"/>
            <a:ext cx="1280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Cowork 対応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3474720" y="1188720"/>
            <a:ext cx="2560320" cy="22860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3474720" y="1417320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A1A2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Max 5x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3474720" y="1874520"/>
            <a:ext cx="2560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280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$100/月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3474720" y="228600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6B7B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利用枠: 5倍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4114800" y="2743200"/>
            <a:ext cx="1280160" cy="365760"/>
          </a:xfrm>
          <a:prstGeom prst="rect">
            <a:avLst/>
          </a:prstGeom>
          <a:solidFill>
            <a:srgbClr val="00A896"/>
          </a:solidFill>
          <a:ln/>
        </p:spPr>
      </p:sp>
      <p:sp>
        <p:nvSpPr>
          <p:cNvPr id="18" name="Text 16"/>
          <p:cNvSpPr/>
          <p:nvPr/>
        </p:nvSpPr>
        <p:spPr>
          <a:xfrm>
            <a:off x="4114800" y="2743200"/>
            <a:ext cx="1280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Cowork 対応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6309360" y="1188720"/>
            <a:ext cx="2560320" cy="2286000"/>
          </a:xfrm>
          <a:prstGeom prst="rect">
            <a:avLst/>
          </a:prstGeom>
          <a:solidFill>
            <a:srgbClr val="028090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6858000" y="1051560"/>
            <a:ext cx="1463040" cy="274320"/>
          </a:xfrm>
          <a:prstGeom prst="rect">
            <a:avLst/>
          </a:prstGeom>
          <a:solidFill>
            <a:srgbClr val="02C39A"/>
          </a:solidFill>
          <a:ln/>
        </p:spPr>
      </p:sp>
      <p:sp>
        <p:nvSpPr>
          <p:cNvPr id="21" name="Text 19"/>
          <p:cNvSpPr/>
          <p:nvPr/>
        </p:nvSpPr>
        <p:spPr>
          <a:xfrm>
            <a:off x="6858000" y="1051560"/>
            <a:ext cx="1463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現在のプラン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309360" y="1417320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Max 20x</a:t>
            </a:r>
            <a:endParaRPr lang="en-US" sz="2200" dirty="0"/>
          </a:p>
        </p:txBody>
      </p:sp>
      <p:sp>
        <p:nvSpPr>
          <p:cNvPr id="23" name="Text 21"/>
          <p:cNvSpPr/>
          <p:nvPr/>
        </p:nvSpPr>
        <p:spPr>
          <a:xfrm>
            <a:off x="6309360" y="1874520"/>
            <a:ext cx="2560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$200/月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6309360" y="228600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E8F4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利用枠: 20倍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6949440" y="2743200"/>
            <a:ext cx="1280160" cy="365760"/>
          </a:xfrm>
          <a:prstGeom prst="rect">
            <a:avLst/>
          </a:prstGeom>
          <a:solidFill>
            <a:srgbClr val="02C39A"/>
          </a:solidFill>
          <a:ln/>
        </p:spPr>
      </p:sp>
      <p:sp>
        <p:nvSpPr>
          <p:cNvPr id="26" name="Text 24"/>
          <p:cNvSpPr/>
          <p:nvPr/>
        </p:nvSpPr>
        <p:spPr>
          <a:xfrm>
            <a:off x="6949440" y="2743200"/>
            <a:ext cx="1280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Cowork 対応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457200" y="3840480"/>
            <a:ext cx="8229600" cy="914400"/>
          </a:xfrm>
          <a:prstGeom prst="rect">
            <a:avLst/>
          </a:prstGeom>
          <a:solidFill>
            <a:srgbClr val="E8F4F3"/>
          </a:solidFill>
          <a:ln/>
        </p:spPr>
      </p:sp>
      <p:sp>
        <p:nvSpPr>
          <p:cNvPr id="28" name="Shape 26"/>
          <p:cNvSpPr/>
          <p:nvPr/>
        </p:nvSpPr>
        <p:spPr>
          <a:xfrm>
            <a:off x="457200" y="3840480"/>
            <a:ext cx="64008" cy="914400"/>
          </a:xfrm>
          <a:prstGeom prst="rect">
            <a:avLst/>
          </a:prstGeom>
          <a:solidFill>
            <a:srgbClr val="02C39A"/>
          </a:solidFill>
          <a:ln/>
        </p:spPr>
      </p:sp>
      <p:sp>
        <p:nvSpPr>
          <p:cNvPr id="29" name="Text 27"/>
          <p:cNvSpPr/>
          <p:nvPr/>
        </p:nvSpPr>
        <p:spPr>
          <a:xfrm>
            <a:off x="731520" y="3840480"/>
            <a:ext cx="7772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28090"/>
                </a:solidFill>
              </a:rPr>
              <a:t>POINT  </a:t>
            </a:r>
            <a:pPr indent="0" marL="0">
              <a:buNone/>
            </a:pPr>
            <a:r>
              <a:rPr lang="en-US" sz="1300" dirty="0">
                <a:solidFill>
                  <a:srgbClr val="2D3436"/>
                </a:solidFill>
              </a:rPr>
              <a:t>Coworkの機能はどのプランでも同じ。違いは「使える量」だけ！自宅であまり使わないなら、Max 5x（$100）に変更してもOK</a:t>
            </a:r>
            <a:endParaRPr lang="en-US" sz="1300" dirty="0"/>
          </a:p>
        </p:txBody>
      </p:sp>
      <p:sp>
        <p:nvSpPr>
          <p:cNvPr id="30" name="Shape 28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028090"/>
          </a:solidFill>
          <a:ln/>
        </p:spPr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2C39A"/>
          </a:solidFill>
          <a:ln/>
        </p:spPr>
      </p:sp>
      <p:sp>
        <p:nvSpPr>
          <p:cNvPr id="3" name="Shape 1"/>
          <p:cNvSpPr/>
          <p:nvPr/>
        </p:nvSpPr>
        <p:spPr>
          <a:xfrm>
            <a:off x="-914400" y="3200400"/>
            <a:ext cx="2743200" cy="2743200"/>
          </a:xfrm>
          <a:prstGeom prst="ellipse">
            <a:avLst/>
          </a:prstGeom>
          <a:solidFill>
            <a:srgbClr val="028090">
              <a:alpha val="7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7772400" y="-457200"/>
            <a:ext cx="2286000" cy="2286000"/>
          </a:xfrm>
          <a:prstGeom prst="ellipse">
            <a:avLst/>
          </a:prstGeom>
          <a:solidFill>
            <a:srgbClr val="00A896">
              <a:alpha val="70000"/>
            </a:srgbClr>
          </a:solidFill>
          <a:ln/>
        </p:spPr>
      </p:sp>
      <p:sp>
        <p:nvSpPr>
          <p:cNvPr id="5" name="Text 3"/>
          <p:cNvSpPr/>
          <p:nvPr/>
        </p:nvSpPr>
        <p:spPr>
          <a:xfrm>
            <a:off x="731520" y="365760"/>
            <a:ext cx="7315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まとめ</a:t>
            </a:r>
            <a:endParaRPr lang="en-US" sz="3600" dirty="0"/>
          </a:p>
        </p:txBody>
      </p:sp>
      <p:sp>
        <p:nvSpPr>
          <p:cNvPr id="6" name="Shape 4"/>
          <p:cNvSpPr/>
          <p:nvPr/>
        </p:nvSpPr>
        <p:spPr>
          <a:xfrm>
            <a:off x="914400" y="1417320"/>
            <a:ext cx="457200" cy="457200"/>
          </a:xfrm>
          <a:prstGeom prst="ellipse">
            <a:avLst/>
          </a:prstGeom>
          <a:solidFill>
            <a:srgbClr val="02C39A"/>
          </a:solidFill>
          <a:ln/>
        </p:spPr>
      </p:sp>
      <p:sp>
        <p:nvSpPr>
          <p:cNvPr id="7" name="Text 5"/>
          <p:cNvSpPr/>
          <p:nvPr/>
        </p:nvSpPr>
        <p:spPr>
          <a:xfrm>
            <a:off x="914400" y="141732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A1A2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554480" y="1371600"/>
            <a:ext cx="6858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iPhoneアプリ → App Storeからインストールして同じアカウントでログイン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914400" y="2240280"/>
            <a:ext cx="457200" cy="457200"/>
          </a:xfrm>
          <a:prstGeom prst="ellipse">
            <a:avLst/>
          </a:prstGeom>
          <a:solidFill>
            <a:srgbClr val="02C39A"/>
          </a:solidFill>
          <a:ln/>
        </p:spPr>
      </p:sp>
      <p:sp>
        <p:nvSpPr>
          <p:cNvPr id="10" name="Text 8"/>
          <p:cNvSpPr/>
          <p:nvPr/>
        </p:nvSpPr>
        <p:spPr>
          <a:xfrm>
            <a:off x="914400" y="224028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A1A2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554480" y="2194560"/>
            <a:ext cx="6858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ChatGPTと同じ対話型AI → Coworkモードはファイル操作もできる独自機能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914400" y="3063240"/>
            <a:ext cx="457200" cy="457200"/>
          </a:xfrm>
          <a:prstGeom prst="ellipse">
            <a:avLst/>
          </a:prstGeom>
          <a:solidFill>
            <a:srgbClr val="02C39A"/>
          </a:solidFill>
          <a:ln/>
        </p:spPr>
      </p:sp>
      <p:sp>
        <p:nvSpPr>
          <p:cNvPr id="13" name="Text 11"/>
          <p:cNvSpPr/>
          <p:nvPr/>
        </p:nvSpPr>
        <p:spPr>
          <a:xfrm>
            <a:off x="914400" y="306324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A1A2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1554480" y="3017520"/>
            <a:ext cx="6858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自宅PC → claude.ai/download からDesktopアプリをインストール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914400" y="3886200"/>
            <a:ext cx="457200" cy="457200"/>
          </a:xfrm>
          <a:prstGeom prst="ellipse">
            <a:avLst/>
          </a:prstGeom>
          <a:solidFill>
            <a:srgbClr val="02C39A"/>
          </a:solidFill>
          <a:ln/>
        </p:spPr>
      </p:sp>
      <p:sp>
        <p:nvSpPr>
          <p:cNvPr id="16" name="Text 14"/>
          <p:cNvSpPr/>
          <p:nvPr/>
        </p:nvSpPr>
        <p:spPr>
          <a:xfrm>
            <a:off x="914400" y="388620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A1A2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1554480" y="3840480"/>
            <a:ext cx="6858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料金プラン → Pro以上ならCowork利用可能、違いは利用枠のみ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731520" y="4206240"/>
            <a:ext cx="7680960" cy="548640"/>
          </a:xfrm>
          <a:prstGeom prst="rect">
            <a:avLst/>
          </a:prstGeom>
          <a:solidFill>
            <a:srgbClr val="028090">
              <a:alpha val="60000"/>
            </a:srgbClr>
          </a:solidFill>
          <a:ln/>
        </p:spPr>
      </p:sp>
      <p:sp>
        <p:nvSpPr>
          <p:cNvPr id="19" name="Text 17"/>
          <p:cNvSpPr/>
          <p:nvPr/>
        </p:nvSpPr>
        <p:spPr>
          <a:xfrm>
            <a:off x="914400" y="420624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Dispatch機能を使えば、iPhoneからPC上のCoworkにタスクを送ることも可能！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028090"/>
          </a:solidFill>
          <a:ln/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Claude CoWork パソコン・iPhoneとの連携方法</dc:title>
  <dc:subject>PptxGenJS Presentation</dc:subject>
  <dc:creator>Claude CoWork</dc:creator>
  <cp:lastModifiedBy>Claude CoWork</cp:lastModifiedBy>
  <cp:revision>1</cp:revision>
  <dcterms:created xsi:type="dcterms:W3CDTF">2026-04-03T00:46:17Z</dcterms:created>
  <dcterms:modified xsi:type="dcterms:W3CDTF">2026-04-03T00:46:17Z</dcterms:modified>
</cp:coreProperties>
</file>